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8288000" cy="10287000"/>
  <p:notesSz cx="6858000" cy="9144000"/>
  <p:embeddedFontLst>
    <p:embeddedFont>
      <p:font typeface="Roboto Bold" panose="02000000000000000000"/>
      <p:bold r:id="rId17"/>
    </p:embeddedFont>
    <p:embeddedFont>
      <p:font typeface="Roboto" panose="02000000000000000000"/>
      <p:regular r:id="rId18"/>
      <p:bold r:id="rId19"/>
    </p:embeddedFont>
    <p:embeddedFont>
      <p:font typeface="Ruda" panose="02000000000000000000"/>
      <p:regular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 showGuides="1">
      <p:cViewPr varScale="1">
        <p:scale>
          <a:sx n="44" d="100"/>
          <a:sy n="44" d="100"/>
        </p:scale>
        <p:origin x="876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wmf>
</file>

<file path=ppt/media/image22.png>
</file>

<file path=ppt/media/image23.png>
</file>

<file path=ppt/media/image24.png>
</file>

<file path=ppt/media/image25.png>
</file>

<file path=ppt/media/image26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EEC89-2ECB-45F9-B8E9-8EA02F82599C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246C93-747C-49A4-A7B3-943EFD09679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246C93-747C-49A4-A7B3-943EFD096798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0.jpeg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.bin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hyperlink" Target="https://github.com/scriptveil/Cafe-Management-System.git" TargetMode="External"/><Relationship Id="rId5" Type="http://schemas.openxmlformats.org/officeDocument/2006/relationships/hyperlink" Target="https://github.com/Iqra039/Cafe-Management-System" TargetMode="Externa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578681" y="1505995"/>
            <a:ext cx="4846223" cy="2784375"/>
          </a:xfrm>
          <a:custGeom>
            <a:avLst/>
            <a:gdLst/>
            <a:ahLst/>
            <a:cxnLst/>
            <a:rect l="l" t="t" r="r" b="b"/>
            <a:pathLst>
              <a:path w="4846223" h="2784375">
                <a:moveTo>
                  <a:pt x="0" y="0"/>
                </a:moveTo>
                <a:lnTo>
                  <a:pt x="4846224" y="0"/>
                </a:lnTo>
                <a:lnTo>
                  <a:pt x="4846224" y="2784376"/>
                </a:lnTo>
                <a:lnTo>
                  <a:pt x="0" y="27843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604894" y="5839769"/>
            <a:ext cx="6820011" cy="3418531"/>
          </a:xfrm>
          <a:custGeom>
            <a:avLst/>
            <a:gdLst/>
            <a:ahLst/>
            <a:cxnLst/>
            <a:rect l="l" t="t" r="r" b="b"/>
            <a:pathLst>
              <a:path w="6820011" h="3418531">
                <a:moveTo>
                  <a:pt x="0" y="0"/>
                </a:moveTo>
                <a:lnTo>
                  <a:pt x="6820011" y="0"/>
                </a:lnTo>
                <a:lnTo>
                  <a:pt x="6820011" y="3418531"/>
                </a:lnTo>
                <a:lnTo>
                  <a:pt x="0" y="34185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5042750">
            <a:off x="14242423" y="2748183"/>
            <a:ext cx="2687262" cy="3084375"/>
          </a:xfrm>
          <a:custGeom>
            <a:avLst/>
            <a:gdLst/>
            <a:ahLst/>
            <a:cxnLst/>
            <a:rect l="l" t="t" r="r" b="b"/>
            <a:pathLst>
              <a:path w="2687262" h="3084375">
                <a:moveTo>
                  <a:pt x="0" y="0"/>
                </a:moveTo>
                <a:lnTo>
                  <a:pt x="2687262" y="0"/>
                </a:lnTo>
                <a:lnTo>
                  <a:pt x="2687262" y="3084375"/>
                </a:lnTo>
                <a:lnTo>
                  <a:pt x="0" y="30843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758496" y="4534996"/>
            <a:ext cx="9272948" cy="6861982"/>
          </a:xfrm>
          <a:custGeom>
            <a:avLst/>
            <a:gdLst/>
            <a:ahLst/>
            <a:cxnLst/>
            <a:rect l="l" t="t" r="r" b="b"/>
            <a:pathLst>
              <a:path w="9272948" h="6861982">
                <a:moveTo>
                  <a:pt x="0" y="0"/>
                </a:moveTo>
                <a:lnTo>
                  <a:pt x="9272948" y="0"/>
                </a:lnTo>
                <a:lnTo>
                  <a:pt x="9272948" y="6861982"/>
                </a:lnTo>
                <a:lnTo>
                  <a:pt x="0" y="68619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504017" y="268378"/>
            <a:ext cx="10964488" cy="2629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75"/>
              </a:lnSpc>
            </a:pPr>
            <a:r>
              <a:rPr lang="en-US" sz="8210">
                <a:solidFill>
                  <a:srgbClr val="374963"/>
                </a:solidFill>
                <a:latin typeface="Kaftus"/>
                <a:ea typeface="Kaftus"/>
                <a:cs typeface="Kaftus"/>
                <a:sym typeface="Kaftus"/>
              </a:rPr>
              <a:t>Cafe Management System</a:t>
            </a:r>
            <a:endParaRPr lang="en-US" sz="8210">
              <a:solidFill>
                <a:srgbClr val="37496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92079" y="8961753"/>
            <a:ext cx="4823714" cy="1253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b="1" dirty="0">
                <a:solidFill>
                  <a:srgbClr val="374963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Group Members:</a:t>
            </a:r>
            <a:endParaRPr lang="en-US" sz="2400" b="1" dirty="0">
              <a:solidFill>
                <a:srgbClr val="374963"/>
              </a:solidFill>
              <a:latin typeface="Roboto Bold" panose="02000000000000000000"/>
              <a:ea typeface="Roboto Bold" panose="02000000000000000000"/>
              <a:cs typeface="Roboto Bold" panose="02000000000000000000"/>
              <a:sym typeface="Roboto Bold" panose="02000000000000000000"/>
            </a:endParaRPr>
          </a:p>
          <a:p>
            <a:pPr algn="l">
              <a:lnSpc>
                <a:spcPts val="3360"/>
              </a:lnSpc>
            </a:pPr>
            <a:r>
              <a:rPr lang="en-US" sz="24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Iqra Agha | 01-134251-026</a:t>
            </a:r>
            <a:endParaRPr lang="en-US" sz="24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l">
              <a:lnSpc>
                <a:spcPts val="3360"/>
              </a:lnSpc>
            </a:pPr>
            <a:r>
              <a:rPr lang="en-US" sz="24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Meerab Hanif | 01-134251-041</a:t>
            </a:r>
            <a:endParaRPr lang="en-US" sz="24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51806" y="3608910"/>
            <a:ext cx="6852033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374963"/>
                </a:solidFill>
                <a:latin typeface="Ruda" panose="02000000000000000000"/>
                <a:ea typeface="Ruda" panose="02000000000000000000"/>
                <a:cs typeface="Ruda" panose="02000000000000000000"/>
                <a:sym typeface="Ruda" panose="02000000000000000000"/>
              </a:rPr>
              <a:t>Good morning, but coffee first</a:t>
            </a:r>
            <a:endParaRPr lang="en-US" sz="3200">
              <a:solidFill>
                <a:srgbClr val="374963"/>
              </a:solidFill>
              <a:latin typeface="Ruda" panose="02000000000000000000"/>
              <a:ea typeface="Ruda" panose="02000000000000000000"/>
              <a:cs typeface="Ruda" panose="02000000000000000000"/>
              <a:sym typeface="Ruda" panose="020000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631695" y="5705766"/>
            <a:ext cx="2072632" cy="1190821"/>
          </a:xfrm>
          <a:custGeom>
            <a:avLst/>
            <a:gdLst/>
            <a:ahLst/>
            <a:cxnLst/>
            <a:rect l="l" t="t" r="r" b="b"/>
            <a:pathLst>
              <a:path w="2072632" h="1190821">
                <a:moveTo>
                  <a:pt x="0" y="0"/>
                </a:moveTo>
                <a:lnTo>
                  <a:pt x="2072632" y="0"/>
                </a:lnTo>
                <a:lnTo>
                  <a:pt x="2072632" y="1190821"/>
                </a:lnTo>
                <a:lnTo>
                  <a:pt x="0" y="11908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flipH="1">
            <a:off x="-623154" y="6162984"/>
            <a:ext cx="5054178" cy="2533406"/>
          </a:xfrm>
          <a:custGeom>
            <a:avLst/>
            <a:gdLst/>
            <a:ahLst/>
            <a:cxnLst/>
            <a:rect l="l" t="t" r="r" b="b"/>
            <a:pathLst>
              <a:path w="5054178" h="2533406">
                <a:moveTo>
                  <a:pt x="5054177" y="0"/>
                </a:moveTo>
                <a:lnTo>
                  <a:pt x="0" y="0"/>
                </a:lnTo>
                <a:lnTo>
                  <a:pt x="0" y="2533406"/>
                </a:lnTo>
                <a:lnTo>
                  <a:pt x="5054177" y="2533406"/>
                </a:lnTo>
                <a:lnTo>
                  <a:pt x="5054177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-1898257" y="1175297"/>
            <a:ext cx="4443984" cy="8229600"/>
          </a:xfrm>
          <a:custGeom>
            <a:avLst/>
            <a:gdLst/>
            <a:ahLst/>
            <a:cxnLst/>
            <a:rect l="l" t="t" r="r" b="b"/>
            <a:pathLst>
              <a:path w="4443984" h="8229600">
                <a:moveTo>
                  <a:pt x="0" y="0"/>
                </a:moveTo>
                <a:lnTo>
                  <a:pt x="4443984" y="0"/>
                </a:lnTo>
                <a:lnTo>
                  <a:pt x="444398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3855828" y="1175297"/>
            <a:ext cx="5626989" cy="8229600"/>
          </a:xfrm>
          <a:custGeom>
            <a:avLst/>
            <a:gdLst/>
            <a:ahLst/>
            <a:cxnLst/>
            <a:rect l="l" t="t" r="r" b="b"/>
            <a:pathLst>
              <a:path w="5626989" h="8229600">
                <a:moveTo>
                  <a:pt x="0" y="0"/>
                </a:moveTo>
                <a:lnTo>
                  <a:pt x="5626989" y="0"/>
                </a:lnTo>
                <a:lnTo>
                  <a:pt x="56269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3186611" y="3435957"/>
            <a:ext cx="11914777" cy="2269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845"/>
              </a:lnSpc>
            </a:pPr>
            <a:r>
              <a:rPr lang="en-US" sz="13315">
                <a:solidFill>
                  <a:srgbClr val="C85D43"/>
                </a:solidFill>
                <a:latin typeface="Kaftus"/>
                <a:ea typeface="Kaftus"/>
                <a:cs typeface="Kaftus"/>
                <a:sym typeface="Kaftus"/>
              </a:rPr>
              <a:t>Thank You</a:t>
            </a:r>
            <a:endParaRPr lang="en-US" sz="13315">
              <a:solidFill>
                <a:srgbClr val="C85D4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583673" y="5718149"/>
            <a:ext cx="4019792" cy="91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70"/>
              </a:lnSpc>
            </a:pPr>
            <a:r>
              <a:rPr lang="en-US" sz="5435">
                <a:solidFill>
                  <a:srgbClr val="374963"/>
                </a:solidFill>
                <a:latin typeface="Kaftus"/>
                <a:ea typeface="Kaftus"/>
                <a:cs typeface="Kaftus"/>
                <a:sym typeface="Kaftus"/>
              </a:rPr>
              <a:t>Borcelle</a:t>
            </a:r>
            <a:endParaRPr lang="en-US" sz="5435">
              <a:solidFill>
                <a:srgbClr val="37496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  <p:sp>
        <p:nvSpPr>
          <p:cNvPr id="9" name="Freeform 9"/>
          <p:cNvSpPr/>
          <p:nvPr/>
        </p:nvSpPr>
        <p:spPr>
          <a:xfrm rot="5042750">
            <a:off x="14989333" y="1318467"/>
            <a:ext cx="2021957" cy="2320755"/>
          </a:xfrm>
          <a:custGeom>
            <a:avLst/>
            <a:gdLst/>
            <a:ahLst/>
            <a:cxnLst/>
            <a:rect l="l" t="t" r="r" b="b"/>
            <a:pathLst>
              <a:path w="2021957" h="2320755">
                <a:moveTo>
                  <a:pt x="0" y="0"/>
                </a:moveTo>
                <a:lnTo>
                  <a:pt x="2021957" y="0"/>
                </a:lnTo>
                <a:lnTo>
                  <a:pt x="2021957" y="2320755"/>
                </a:lnTo>
                <a:lnTo>
                  <a:pt x="0" y="232075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53188" y="1587292"/>
            <a:ext cx="5912196" cy="7112416"/>
          </a:xfrm>
          <a:custGeom>
            <a:avLst/>
            <a:gdLst/>
            <a:ahLst/>
            <a:cxnLst/>
            <a:rect l="l" t="t" r="r" b="b"/>
            <a:pathLst>
              <a:path w="5912196" h="7112416">
                <a:moveTo>
                  <a:pt x="0" y="0"/>
                </a:moveTo>
                <a:lnTo>
                  <a:pt x="5912196" y="0"/>
                </a:lnTo>
                <a:lnTo>
                  <a:pt x="5912196" y="7112416"/>
                </a:lnTo>
                <a:lnTo>
                  <a:pt x="0" y="71124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56066" y="7163163"/>
            <a:ext cx="3753220" cy="1881301"/>
          </a:xfrm>
          <a:custGeom>
            <a:avLst/>
            <a:gdLst/>
            <a:ahLst/>
            <a:cxnLst/>
            <a:rect l="l" t="t" r="r" b="b"/>
            <a:pathLst>
              <a:path w="3753220" h="1881301">
                <a:moveTo>
                  <a:pt x="0" y="0"/>
                </a:moveTo>
                <a:lnTo>
                  <a:pt x="3753220" y="0"/>
                </a:lnTo>
                <a:lnTo>
                  <a:pt x="3753220" y="1881302"/>
                </a:lnTo>
                <a:lnTo>
                  <a:pt x="0" y="188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8543369" y="1791104"/>
            <a:ext cx="8715931" cy="1026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35"/>
              </a:lnSpc>
            </a:pPr>
            <a:r>
              <a:rPr lang="en-US" sz="5995">
                <a:solidFill>
                  <a:srgbClr val="C85D43"/>
                </a:solidFill>
                <a:latin typeface="Kaftus"/>
                <a:ea typeface="Kaftus"/>
                <a:cs typeface="Kaftus"/>
                <a:sym typeface="Kaftus"/>
              </a:rPr>
              <a:t> Introduction</a:t>
            </a:r>
            <a:endParaRPr lang="en-US" sz="5995">
              <a:solidFill>
                <a:srgbClr val="C85D4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976115" y="3429794"/>
            <a:ext cx="7850440" cy="5614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u="sng" dirty="0">
                <a:solidFill>
                  <a:srgbClr val="374963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Purpose</a:t>
            </a:r>
            <a:r>
              <a:rPr lang="en-US" sz="3200" u="sng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</a:t>
            </a: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Automate cafe operations efficiently.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l">
              <a:lnSpc>
                <a:spcPts val="4480"/>
              </a:lnSpc>
            </a:pPr>
            <a:r>
              <a:rPr lang="en-US" sz="3200" b="1" u="sng" dirty="0">
                <a:solidFill>
                  <a:srgbClr val="374963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Key Features:</a:t>
            </a:r>
            <a:endParaRPr lang="en-US" sz="3200" b="1" u="sng" dirty="0">
              <a:solidFill>
                <a:srgbClr val="374963"/>
              </a:solidFill>
              <a:latin typeface="Roboto Bold" panose="02000000000000000000"/>
              <a:ea typeface="Roboto Bold" panose="02000000000000000000"/>
              <a:cs typeface="Roboto Bold" panose="02000000000000000000"/>
              <a:sym typeface="Roboto Bold" panose="020000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Staff &amp; Admin management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Customer order processing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Inventory tracking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Feedback management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Reporting and analytics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690880" lvl="1" indent="-345440" algn="l">
              <a:lnSpc>
                <a:spcPts val="448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Graphical user interface for ease of use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l">
              <a:lnSpc>
                <a:spcPts val="4480"/>
              </a:lnSpc>
            </a:pP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1546678">
            <a:off x="-676008" y="2865393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4" y="0"/>
                </a:lnTo>
                <a:lnTo>
                  <a:pt x="4367944" y="2509582"/>
                </a:lnTo>
                <a:lnTo>
                  <a:pt x="0" y="25095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-949088">
            <a:off x="15052062" y="710740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4" y="0"/>
                </a:lnTo>
                <a:lnTo>
                  <a:pt x="4367944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533498">
            <a:off x="9710698" y="9273058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5" y="0"/>
                </a:lnTo>
                <a:lnTo>
                  <a:pt x="4367945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3998877" y="1836461"/>
            <a:ext cx="10290246" cy="91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5"/>
              </a:lnSpc>
            </a:pPr>
            <a:r>
              <a:rPr lang="en-US" sz="5995" dirty="0">
                <a:solidFill>
                  <a:srgbClr val="C85D43"/>
                </a:solidFill>
                <a:latin typeface="Kaftus"/>
                <a:ea typeface="Kaftus"/>
                <a:cs typeface="Kaftus"/>
                <a:sym typeface="Kaftus"/>
              </a:rPr>
              <a:t> </a:t>
            </a:r>
            <a:r>
              <a:rPr lang="en-US" sz="5995" dirty="0">
                <a:solidFill>
                  <a:srgbClr val="C85D43"/>
                </a:solidFill>
                <a:latin typeface="Kaftus"/>
              </a:rPr>
              <a:t>System Architecture</a:t>
            </a:r>
            <a:endParaRPr lang="en-US" sz="5995" dirty="0">
              <a:solidFill>
                <a:srgbClr val="C85D43"/>
              </a:solidFill>
              <a:latin typeface="Kaftus"/>
              <a:sym typeface="Kaftu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373381" y="3865769"/>
            <a:ext cx="11312283" cy="3353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rgbClr val="374963"/>
                </a:solidFill>
                <a:latin typeface="Roboto" panose="02000000000000000000"/>
                <a:ea typeface="Roboto" panose="02000000000000000000"/>
              </a:rPr>
              <a:t>Components:</a:t>
            </a:r>
            <a:endParaRPr lang="en-US" sz="3200" b="1" dirty="0">
              <a:solidFill>
                <a:srgbClr val="374963"/>
              </a:solidFill>
              <a:latin typeface="Roboto" panose="02000000000000000000"/>
              <a:ea typeface="Roboto" panose="0200000000000000000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</a:rPr>
              <a:t>User Classes: Admin, Staff, Customer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</a:rPr>
              <a:t>Inventory &amp; Menu Management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</a:rPr>
              <a:t>Orders &amp; Billing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</a:rPr>
              <a:t>Feedback Management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</a:rPr>
              <a:t>Reports &amp; Analytics</a:t>
            </a:r>
            <a:endParaRPr lang="en-US" sz="3200" dirty="0">
              <a:solidFill>
                <a:srgbClr val="374963"/>
              </a:solidFill>
              <a:latin typeface="Roboto" panose="02000000000000000000"/>
              <a:ea typeface="Roboto" panose="02000000000000000000"/>
            </a:endParaRPr>
          </a:p>
          <a:p>
            <a:pPr algn="ctr">
              <a:lnSpc>
                <a:spcPts val="3290"/>
              </a:lnSpc>
            </a:pP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6329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6341572" y="2725457"/>
            <a:ext cx="4972397" cy="3057681"/>
            <a:chOff x="0" y="-47625"/>
            <a:chExt cx="1839813" cy="11313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31254" cy="589654"/>
            </a:xfrm>
            <a:custGeom>
              <a:avLst/>
              <a:gdLst/>
              <a:ahLst/>
              <a:cxnLst/>
              <a:rect l="l" t="t" r="r" b="b"/>
              <a:pathLst>
                <a:path w="1839813" h="1083733">
                  <a:moveTo>
                    <a:pt x="0" y="0"/>
                  </a:moveTo>
                  <a:lnTo>
                    <a:pt x="1839813" y="0"/>
                  </a:lnTo>
                  <a:lnTo>
                    <a:pt x="1839813" y="1083733"/>
                  </a:lnTo>
                  <a:lnTo>
                    <a:pt x="0" y="1083733"/>
                  </a:lnTo>
                  <a:close/>
                </a:path>
              </a:pathLst>
            </a:custGeom>
            <a:solidFill>
              <a:srgbClr val="C85D4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839813" cy="1131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333343" y="4600474"/>
            <a:ext cx="3597933" cy="3219218"/>
            <a:chOff x="0" y="-902487"/>
            <a:chExt cx="1850946" cy="1986220"/>
          </a:xfrm>
        </p:grpSpPr>
        <p:sp>
          <p:nvSpPr>
            <p:cNvPr id="10" name="Freeform 10"/>
            <p:cNvSpPr/>
            <p:nvPr/>
          </p:nvSpPr>
          <p:spPr>
            <a:xfrm>
              <a:off x="11133" y="-902487"/>
              <a:ext cx="1839813" cy="1083733"/>
            </a:xfrm>
            <a:custGeom>
              <a:avLst/>
              <a:gdLst/>
              <a:ahLst/>
              <a:cxnLst/>
              <a:rect l="l" t="t" r="r" b="b"/>
              <a:pathLst>
                <a:path w="1839813" h="1083733">
                  <a:moveTo>
                    <a:pt x="0" y="0"/>
                  </a:moveTo>
                  <a:lnTo>
                    <a:pt x="1839813" y="0"/>
                  </a:lnTo>
                  <a:lnTo>
                    <a:pt x="1839813" y="1083733"/>
                  </a:lnTo>
                  <a:lnTo>
                    <a:pt x="0" y="1083733"/>
                  </a:lnTo>
                  <a:close/>
                </a:path>
              </a:pathLst>
            </a:custGeom>
            <a:solidFill>
              <a:srgbClr val="37496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839813" cy="1131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15" name="Freeform 15"/>
          <p:cNvSpPr/>
          <p:nvPr/>
        </p:nvSpPr>
        <p:spPr>
          <a:xfrm>
            <a:off x="2364501" y="1474240"/>
            <a:ext cx="2706724" cy="5820912"/>
          </a:xfrm>
          <a:custGeom>
            <a:avLst/>
            <a:gdLst/>
            <a:ahLst/>
            <a:cxnLst/>
            <a:rect l="l" t="t" r="r" b="b"/>
            <a:pathLst>
              <a:path w="2706724" h="5820912">
                <a:moveTo>
                  <a:pt x="0" y="0"/>
                </a:moveTo>
                <a:lnTo>
                  <a:pt x="2706724" y="0"/>
                </a:lnTo>
                <a:lnTo>
                  <a:pt x="2706724" y="5820912"/>
                </a:lnTo>
                <a:lnTo>
                  <a:pt x="0" y="58209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-906751" y="5558859"/>
            <a:ext cx="6141493" cy="4114800"/>
          </a:xfrm>
          <a:custGeom>
            <a:avLst/>
            <a:gdLst/>
            <a:ahLst/>
            <a:cxnLst/>
            <a:rect l="l" t="t" r="r" b="b"/>
            <a:pathLst>
              <a:path w="6141493" h="4114800">
                <a:moveTo>
                  <a:pt x="0" y="0"/>
                </a:moveTo>
                <a:lnTo>
                  <a:pt x="6141492" y="0"/>
                </a:lnTo>
                <a:lnTo>
                  <a:pt x="61414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6241959" y="3222213"/>
            <a:ext cx="3597934" cy="926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0"/>
              </a:lnSpc>
            </a:pPr>
            <a:r>
              <a:rPr lang="en-US" sz="3200" b="1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User</a:t>
            </a:r>
            <a:endParaRPr lang="en-US" sz="32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ctr">
              <a:lnSpc>
                <a:spcPts val="2390"/>
              </a:lnSpc>
            </a:pPr>
            <a:r>
              <a:rPr lang="en-US" sz="2500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Login, logout, change password</a:t>
            </a:r>
            <a:endParaRPr lang="en-US" sz="25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5957050" y="1359940"/>
            <a:ext cx="10752481" cy="91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5"/>
              </a:lnSpc>
            </a:pPr>
            <a:r>
              <a:rPr lang="en-US" sz="5995" dirty="0">
                <a:solidFill>
                  <a:srgbClr val="C85D43"/>
                </a:solidFill>
                <a:latin typeface="Kaftus"/>
                <a:ea typeface="Kaftus"/>
                <a:cs typeface="Kaftus"/>
                <a:sym typeface="Kaftus"/>
              </a:rPr>
              <a:t>Class Design</a:t>
            </a:r>
            <a:endParaRPr lang="en-US" sz="5995" dirty="0">
              <a:solidFill>
                <a:srgbClr val="C85D4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  <p:sp>
        <p:nvSpPr>
          <p:cNvPr id="22" name="Freeform 4"/>
          <p:cNvSpPr/>
          <p:nvPr/>
        </p:nvSpPr>
        <p:spPr>
          <a:xfrm>
            <a:off x="6360892" y="6539292"/>
            <a:ext cx="3597933" cy="1593637"/>
          </a:xfrm>
          <a:custGeom>
            <a:avLst/>
            <a:gdLst/>
            <a:ahLst/>
            <a:cxnLst/>
            <a:rect l="l" t="t" r="r" b="b"/>
            <a:pathLst>
              <a:path w="1839813" h="1083733">
                <a:moveTo>
                  <a:pt x="0" y="0"/>
                </a:moveTo>
                <a:lnTo>
                  <a:pt x="1839813" y="0"/>
                </a:lnTo>
                <a:lnTo>
                  <a:pt x="1839813" y="1083733"/>
                </a:lnTo>
                <a:lnTo>
                  <a:pt x="0" y="1083733"/>
                </a:lnTo>
                <a:close/>
              </a:path>
            </a:pathLst>
          </a:custGeom>
          <a:solidFill>
            <a:srgbClr val="C85D43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Box 11"/>
          <p:cNvSpPr txBox="1"/>
          <p:nvPr/>
        </p:nvSpPr>
        <p:spPr>
          <a:xfrm>
            <a:off x="10155691" y="4245535"/>
            <a:ext cx="3841861" cy="191315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60"/>
              </a:lnSpc>
            </a:pPr>
          </a:p>
        </p:txBody>
      </p:sp>
      <p:grpSp>
        <p:nvGrpSpPr>
          <p:cNvPr id="26" name="Group 9"/>
          <p:cNvGrpSpPr/>
          <p:nvPr/>
        </p:nvGrpSpPr>
        <p:grpSpPr>
          <a:xfrm>
            <a:off x="10090507" y="2761241"/>
            <a:ext cx="3597933" cy="3219218"/>
            <a:chOff x="0" y="-902487"/>
            <a:chExt cx="1850946" cy="1986220"/>
          </a:xfrm>
        </p:grpSpPr>
        <p:sp>
          <p:nvSpPr>
            <p:cNvPr id="27" name="Freeform 10"/>
            <p:cNvSpPr/>
            <p:nvPr/>
          </p:nvSpPr>
          <p:spPr>
            <a:xfrm>
              <a:off x="11133" y="-902487"/>
              <a:ext cx="1839813" cy="1083733"/>
            </a:xfrm>
            <a:custGeom>
              <a:avLst/>
              <a:gdLst/>
              <a:ahLst/>
              <a:cxnLst/>
              <a:rect l="l" t="t" r="r" b="b"/>
              <a:pathLst>
                <a:path w="1839813" h="1083733">
                  <a:moveTo>
                    <a:pt x="0" y="0"/>
                  </a:moveTo>
                  <a:lnTo>
                    <a:pt x="1839813" y="0"/>
                  </a:lnTo>
                  <a:lnTo>
                    <a:pt x="1839813" y="1083733"/>
                  </a:lnTo>
                  <a:lnTo>
                    <a:pt x="0" y="1083733"/>
                  </a:lnTo>
                  <a:close/>
                </a:path>
              </a:pathLst>
            </a:custGeom>
            <a:solidFill>
              <a:srgbClr val="37496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8" name="TextBox 11"/>
            <p:cNvSpPr txBox="1"/>
            <p:nvPr/>
          </p:nvSpPr>
          <p:spPr>
            <a:xfrm>
              <a:off x="0" y="-47625"/>
              <a:ext cx="1839813" cy="1131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9" name="Freeform 4"/>
          <p:cNvSpPr/>
          <p:nvPr/>
        </p:nvSpPr>
        <p:spPr>
          <a:xfrm>
            <a:off x="10162447" y="4673511"/>
            <a:ext cx="3597933" cy="1593637"/>
          </a:xfrm>
          <a:custGeom>
            <a:avLst/>
            <a:gdLst/>
            <a:ahLst/>
            <a:cxnLst/>
            <a:rect l="l" t="t" r="r" b="b"/>
            <a:pathLst>
              <a:path w="1839813" h="1083733">
                <a:moveTo>
                  <a:pt x="0" y="0"/>
                </a:moveTo>
                <a:lnTo>
                  <a:pt x="1839813" y="0"/>
                </a:lnTo>
                <a:lnTo>
                  <a:pt x="1839813" y="1083733"/>
                </a:lnTo>
                <a:lnTo>
                  <a:pt x="0" y="1083733"/>
                </a:lnTo>
                <a:close/>
              </a:path>
            </a:pathLst>
          </a:custGeom>
          <a:solidFill>
            <a:srgbClr val="C85D43"/>
          </a:solid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30" name="Group 9"/>
          <p:cNvGrpSpPr/>
          <p:nvPr/>
        </p:nvGrpSpPr>
        <p:grpSpPr>
          <a:xfrm>
            <a:off x="10117591" y="6430175"/>
            <a:ext cx="3597933" cy="3219218"/>
            <a:chOff x="0" y="-902487"/>
            <a:chExt cx="1850946" cy="1986220"/>
          </a:xfrm>
        </p:grpSpPr>
        <p:sp>
          <p:nvSpPr>
            <p:cNvPr id="31" name="Freeform 10"/>
            <p:cNvSpPr/>
            <p:nvPr/>
          </p:nvSpPr>
          <p:spPr>
            <a:xfrm>
              <a:off x="11133" y="-902487"/>
              <a:ext cx="1839813" cy="1083733"/>
            </a:xfrm>
            <a:custGeom>
              <a:avLst/>
              <a:gdLst/>
              <a:ahLst/>
              <a:cxnLst/>
              <a:rect l="l" t="t" r="r" b="b"/>
              <a:pathLst>
                <a:path w="1839813" h="1083733">
                  <a:moveTo>
                    <a:pt x="0" y="0"/>
                  </a:moveTo>
                  <a:lnTo>
                    <a:pt x="1839813" y="0"/>
                  </a:lnTo>
                  <a:lnTo>
                    <a:pt x="1839813" y="1083733"/>
                  </a:lnTo>
                  <a:lnTo>
                    <a:pt x="0" y="1083733"/>
                  </a:lnTo>
                  <a:close/>
                </a:path>
              </a:pathLst>
            </a:custGeom>
            <a:solidFill>
              <a:srgbClr val="37496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2" name="TextBox 11"/>
            <p:cNvSpPr txBox="1"/>
            <p:nvPr/>
          </p:nvSpPr>
          <p:spPr>
            <a:xfrm>
              <a:off x="0" y="-47625"/>
              <a:ext cx="1839813" cy="1131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36" name="TextBox 17"/>
          <p:cNvSpPr txBox="1"/>
          <p:nvPr/>
        </p:nvSpPr>
        <p:spPr>
          <a:xfrm>
            <a:off x="10142345" y="3147964"/>
            <a:ext cx="3516347" cy="926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90"/>
              </a:lnSpc>
            </a:pPr>
            <a:r>
              <a:rPr lang="en-US" sz="3200" b="1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Admin</a:t>
            </a:r>
            <a:endParaRPr lang="en-US" sz="32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ctr">
              <a:lnSpc>
                <a:spcPts val="2390"/>
              </a:lnSpc>
            </a:pPr>
            <a:r>
              <a:rPr lang="en-US" sz="2500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Manage staff, menu, inventory, view feedback</a:t>
            </a:r>
            <a:endParaRPr lang="en-US" sz="25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7" name="TextBox 17"/>
          <p:cNvSpPr txBox="1"/>
          <p:nvPr/>
        </p:nvSpPr>
        <p:spPr>
          <a:xfrm>
            <a:off x="6360891" y="4917433"/>
            <a:ext cx="3597934" cy="926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0"/>
              </a:lnSpc>
            </a:pPr>
            <a:r>
              <a:rPr lang="en-US" sz="3200" b="1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Staff</a:t>
            </a:r>
            <a:endParaRPr lang="en-US" sz="32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ctr">
              <a:lnSpc>
                <a:spcPts val="2390"/>
              </a:lnSpc>
            </a:pPr>
            <a:r>
              <a:rPr lang="en-US" sz="2500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Create &amp; update orders, check inventory</a:t>
            </a:r>
            <a:endParaRPr lang="en-US" sz="25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8" name="TextBox 17"/>
          <p:cNvSpPr txBox="1"/>
          <p:nvPr/>
        </p:nvSpPr>
        <p:spPr>
          <a:xfrm>
            <a:off x="10101327" y="4981871"/>
            <a:ext cx="3597934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0"/>
              </a:lnSpc>
            </a:pPr>
            <a:r>
              <a:rPr lang="en-US" sz="3200" b="1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Customer</a:t>
            </a:r>
            <a:br>
              <a:rPr lang="en-US" sz="3200" b="1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</a:br>
            <a:r>
              <a:rPr lang="en-US" sz="2500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Place order, give feedback</a:t>
            </a:r>
            <a:endParaRPr lang="en-US" sz="2500" b="1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9" name="TextBox 17"/>
          <p:cNvSpPr txBox="1"/>
          <p:nvPr/>
        </p:nvSpPr>
        <p:spPr>
          <a:xfrm>
            <a:off x="6311701" y="6754687"/>
            <a:ext cx="3597934" cy="1256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0"/>
              </a:lnSpc>
            </a:pPr>
            <a:r>
              <a:rPr lang="en-US" sz="3200" b="1" dirty="0" err="1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MenuItem</a:t>
            </a:r>
            <a:r>
              <a:rPr lang="en-US" sz="3200" b="1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&amp; </a:t>
            </a:r>
            <a:r>
              <a:rPr lang="en-US" sz="3200" b="1" dirty="0" err="1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InventoryManager</a:t>
            </a:r>
            <a:endParaRPr lang="en-US" sz="3200" b="1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ctr">
              <a:lnSpc>
                <a:spcPts val="2390"/>
              </a:lnSpc>
            </a:pPr>
            <a:r>
              <a:rPr lang="en-US" sz="2500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Track menu items and stock</a:t>
            </a:r>
            <a:endParaRPr lang="en-US" sz="25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40" name="TextBox 17"/>
          <p:cNvSpPr txBox="1"/>
          <p:nvPr/>
        </p:nvSpPr>
        <p:spPr>
          <a:xfrm>
            <a:off x="10060758" y="6891510"/>
            <a:ext cx="3597934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0"/>
              </a:lnSpc>
            </a:pPr>
            <a:r>
              <a:rPr lang="en-US" sz="3200" b="1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Order &amp; Billing</a:t>
            </a:r>
            <a:endParaRPr lang="en-US" sz="3200" b="1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ctr">
              <a:lnSpc>
                <a:spcPts val="2390"/>
              </a:lnSpc>
            </a:pPr>
            <a:r>
              <a:rPr lang="en-US" sz="2500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Process orders &amp; generate receipts</a:t>
            </a:r>
            <a:endParaRPr lang="en-US" sz="25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43" name="Group 3"/>
          <p:cNvGrpSpPr/>
          <p:nvPr/>
        </p:nvGrpSpPr>
        <p:grpSpPr>
          <a:xfrm>
            <a:off x="8483426" y="8156245"/>
            <a:ext cx="4972397" cy="3057681"/>
            <a:chOff x="0" y="-47625"/>
            <a:chExt cx="1839813" cy="1131358"/>
          </a:xfrm>
        </p:grpSpPr>
        <p:sp>
          <p:nvSpPr>
            <p:cNvPr id="44" name="Freeform 4"/>
            <p:cNvSpPr/>
            <p:nvPr/>
          </p:nvSpPr>
          <p:spPr>
            <a:xfrm>
              <a:off x="0" y="0"/>
              <a:ext cx="1331254" cy="589654"/>
            </a:xfrm>
            <a:custGeom>
              <a:avLst/>
              <a:gdLst/>
              <a:ahLst/>
              <a:cxnLst/>
              <a:rect l="l" t="t" r="r" b="b"/>
              <a:pathLst>
                <a:path w="1839813" h="1083733">
                  <a:moveTo>
                    <a:pt x="0" y="0"/>
                  </a:moveTo>
                  <a:lnTo>
                    <a:pt x="1839813" y="0"/>
                  </a:lnTo>
                  <a:lnTo>
                    <a:pt x="1839813" y="1083733"/>
                  </a:lnTo>
                  <a:lnTo>
                    <a:pt x="0" y="1083733"/>
                  </a:lnTo>
                  <a:close/>
                </a:path>
              </a:pathLst>
            </a:custGeom>
            <a:solidFill>
              <a:srgbClr val="C85D4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5" name="TextBox 5"/>
            <p:cNvSpPr txBox="1"/>
            <p:nvPr/>
          </p:nvSpPr>
          <p:spPr>
            <a:xfrm>
              <a:off x="0" y="-47625"/>
              <a:ext cx="1839813" cy="1131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46" name="TextBox 17"/>
          <p:cNvSpPr txBox="1"/>
          <p:nvPr/>
        </p:nvSpPr>
        <p:spPr>
          <a:xfrm>
            <a:off x="8461785" y="8703880"/>
            <a:ext cx="3597934" cy="926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0"/>
              </a:lnSpc>
            </a:pPr>
            <a:r>
              <a:rPr lang="en-US" sz="3200" b="1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Feedback Manager</a:t>
            </a:r>
            <a:endParaRPr lang="en-US" sz="32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ctr">
              <a:lnSpc>
                <a:spcPts val="2390"/>
              </a:lnSpc>
            </a:pPr>
            <a:r>
              <a:rPr lang="en-US" sz="2500" dirty="0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Handle customer feedback</a:t>
            </a:r>
            <a:endParaRPr lang="en-US" sz="2500" dirty="0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 dirty="0">
              <a:latin typeface="Roboto Bold" panose="02000000000000000000" charset="0"/>
              <a:ea typeface="Roboto Bold" panose="02000000000000000000" charset="0"/>
            </a:endParaRPr>
          </a:p>
        </p:txBody>
      </p:sp>
      <p:sp>
        <p:nvSpPr>
          <p:cNvPr id="5" name="Freeform 5"/>
          <p:cNvSpPr/>
          <p:nvPr/>
        </p:nvSpPr>
        <p:spPr>
          <a:xfrm rot="1546678">
            <a:off x="-1202246" y="2009086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4" y="0"/>
                </a:lnTo>
                <a:lnTo>
                  <a:pt x="4367944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3998877" y="1836461"/>
            <a:ext cx="10290246" cy="91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5"/>
              </a:lnSpc>
            </a:pPr>
            <a:r>
              <a:rPr lang="en-US" sz="5995" dirty="0">
                <a:solidFill>
                  <a:srgbClr val="C85D43"/>
                </a:solidFill>
                <a:latin typeface="Kaftus"/>
                <a:ea typeface="Kaftus"/>
                <a:cs typeface="Kaftus"/>
                <a:sym typeface="Kaftus"/>
              </a:rPr>
              <a:t>GUI Overview</a:t>
            </a:r>
            <a:endParaRPr lang="en-US" sz="5995" dirty="0">
              <a:solidFill>
                <a:srgbClr val="C85D4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04800" y="8248825"/>
            <a:ext cx="3156319" cy="82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</a:rPr>
              <a:t>Login/Logout 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</a:endParaRPr>
          </a:p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</a:rPr>
              <a:t>screen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903787" y="8248825"/>
            <a:ext cx="3156319" cy="82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Admin 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Dashboard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391400" y="8248825"/>
            <a:ext cx="3156319" cy="82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</a:rPr>
              <a:t>Staff Order 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</a:endParaRPr>
          </a:p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</a:rPr>
              <a:t>Screen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160148" y="8109412"/>
            <a:ext cx="3912728" cy="12448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</a:rPr>
              <a:t>Customer Order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</a:endParaRPr>
          </a:p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</a:rPr>
              <a:t> &amp; 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</a:endParaRPr>
          </a:p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</a:rPr>
              <a:t>Feedback Screen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3" name="Freeform 13"/>
          <p:cNvSpPr/>
          <p:nvPr/>
        </p:nvSpPr>
        <p:spPr>
          <a:xfrm rot="-949088">
            <a:off x="15052062" y="710740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4" y="0"/>
                </a:lnTo>
                <a:lnTo>
                  <a:pt x="4367944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533498">
            <a:off x="9710698" y="9273058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5" y="0"/>
                </a:lnTo>
                <a:lnTo>
                  <a:pt x="4367945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1"/>
          <p:cNvSpPr txBox="1"/>
          <p:nvPr/>
        </p:nvSpPr>
        <p:spPr>
          <a:xfrm>
            <a:off x="14838176" y="8363840"/>
            <a:ext cx="3156319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0"/>
              </a:lnSpc>
            </a:pPr>
            <a:r>
              <a:rPr lang="en-US" sz="2530" dirty="0">
                <a:solidFill>
                  <a:srgbClr val="374963"/>
                </a:solidFill>
                <a:latin typeface="Roboto" panose="02000000000000000000"/>
                <a:ea typeface="Roboto" panose="02000000000000000000"/>
                <a:cs typeface="Roboto" panose="02000000000000000000"/>
              </a:rPr>
              <a:t>Inventory &amp; Menu Management Screens</a:t>
            </a:r>
            <a:endParaRPr lang="en-US" sz="2530" dirty="0">
              <a:solidFill>
                <a:srgbClr val="374963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rcRect l="17645" r="20047"/>
          <a:stretch>
            <a:fillRect/>
          </a:stretch>
        </p:blipFill>
        <p:spPr>
          <a:xfrm>
            <a:off x="337457" y="3485934"/>
            <a:ext cx="3790942" cy="432547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2869" y="3456323"/>
            <a:ext cx="3001867" cy="432547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9367" y="3451660"/>
            <a:ext cx="2645817" cy="433013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44200" y="3274862"/>
            <a:ext cx="2632341" cy="46105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rcRect t="-1007" r="8642" b="1007"/>
          <a:stretch>
            <a:fillRect/>
          </a:stretch>
        </p:blipFill>
        <p:spPr>
          <a:xfrm>
            <a:off x="13633762" y="3807881"/>
            <a:ext cx="4360733" cy="33067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905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546678">
            <a:off x="-676008" y="2865393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4" y="0"/>
                </a:lnTo>
                <a:lnTo>
                  <a:pt x="4367944" y="2509582"/>
                </a:lnTo>
                <a:lnTo>
                  <a:pt x="0" y="25095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-949088">
            <a:off x="15516287" y="1576501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4" y="0"/>
                </a:lnTo>
                <a:lnTo>
                  <a:pt x="4367944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533498">
            <a:off x="9710698" y="9273058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5" y="0"/>
                </a:lnTo>
                <a:lnTo>
                  <a:pt x="4367945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751947" y="1406878"/>
            <a:ext cx="14785419" cy="91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5"/>
              </a:lnSpc>
            </a:pPr>
            <a:r>
              <a:rPr lang="en-US" sz="5995" dirty="0">
                <a:solidFill>
                  <a:srgbClr val="C85D43"/>
                </a:solidFill>
                <a:latin typeface="Kaftus"/>
                <a:ea typeface="Kaftus"/>
                <a:cs typeface="Kaftus"/>
                <a:sym typeface="Kaftus"/>
              </a:rPr>
              <a:t>Screenshots of GUI</a:t>
            </a:r>
            <a:endParaRPr lang="en-US" sz="5995" dirty="0">
              <a:solidFill>
                <a:srgbClr val="C85D4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460018" y="8049761"/>
            <a:ext cx="3483816" cy="15837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US" sz="3200" b="1" dirty="0">
                <a:solidFill>
                  <a:srgbClr val="C85D43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Customer Order </a:t>
            </a:r>
            <a:endParaRPr lang="en-US" sz="3200" b="1" dirty="0">
              <a:solidFill>
                <a:srgbClr val="C85D43"/>
              </a:solidFill>
              <a:latin typeface="Roboto Bold" panose="02000000000000000000"/>
              <a:ea typeface="Roboto Bold" panose="02000000000000000000"/>
              <a:cs typeface="Roboto Bold" panose="02000000000000000000"/>
              <a:sym typeface="Roboto Bold" panose="02000000000000000000"/>
            </a:endParaRPr>
          </a:p>
          <a:p>
            <a:pPr algn="ctr">
              <a:lnSpc>
                <a:spcPts val="4160"/>
              </a:lnSpc>
            </a:pPr>
            <a:r>
              <a:rPr lang="en-US" sz="3200" b="1" dirty="0">
                <a:solidFill>
                  <a:srgbClr val="C85D43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&amp;</a:t>
            </a:r>
            <a:endParaRPr lang="en-US" sz="3200" b="1" dirty="0">
              <a:solidFill>
                <a:srgbClr val="C85D43"/>
              </a:solidFill>
              <a:latin typeface="Roboto Bold" panose="02000000000000000000"/>
              <a:ea typeface="Roboto Bold" panose="02000000000000000000"/>
              <a:cs typeface="Roboto Bold" panose="02000000000000000000"/>
              <a:sym typeface="Roboto Bold" panose="02000000000000000000"/>
            </a:endParaRPr>
          </a:p>
          <a:p>
            <a:pPr algn="ctr">
              <a:lnSpc>
                <a:spcPts val="4160"/>
              </a:lnSpc>
            </a:pPr>
            <a:r>
              <a:rPr lang="en-US" sz="3200" b="1" dirty="0">
                <a:solidFill>
                  <a:srgbClr val="C85D43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Feedback screen</a:t>
            </a:r>
            <a:endParaRPr lang="en-US" sz="3200" b="1" dirty="0">
              <a:solidFill>
                <a:srgbClr val="C85D43"/>
              </a:solidFill>
              <a:latin typeface="Roboto Bold" panose="02000000000000000000"/>
              <a:ea typeface="Roboto Bold" panose="02000000000000000000"/>
              <a:cs typeface="Roboto Bold" panose="02000000000000000000"/>
              <a:sym typeface="Roboto Bold" panose="0200000000000000000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2203532" y="8049761"/>
            <a:ext cx="3156319" cy="1045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US" sz="3200" b="1" dirty="0">
                <a:solidFill>
                  <a:srgbClr val="C85D43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Admin Dashboard</a:t>
            </a:r>
            <a:endParaRPr lang="en-US" sz="3200" b="1" dirty="0">
              <a:solidFill>
                <a:srgbClr val="C85D43"/>
              </a:solidFill>
              <a:latin typeface="Roboto Bold" panose="02000000000000000000"/>
              <a:ea typeface="Roboto Bold" panose="02000000000000000000"/>
              <a:cs typeface="Roboto Bold" panose="02000000000000000000"/>
              <a:sym typeface="Roboto Bold" panose="0200000000000000000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057130" y="8357543"/>
            <a:ext cx="3156319" cy="1045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US" sz="3200" b="1" dirty="0">
                <a:solidFill>
                  <a:srgbClr val="C85D43"/>
                </a:solidFill>
                <a:latin typeface="Roboto Bold" panose="02000000000000000000"/>
                <a:ea typeface="Roboto Bold" panose="02000000000000000000"/>
                <a:cs typeface="Roboto Bold" panose="02000000000000000000"/>
                <a:sym typeface="Roboto Bold" panose="02000000000000000000"/>
              </a:rPr>
              <a:t>Staff order Screen</a:t>
            </a:r>
            <a:endParaRPr lang="en-US" sz="3200" b="1" dirty="0">
              <a:solidFill>
                <a:srgbClr val="C85D43"/>
              </a:solidFill>
              <a:latin typeface="Roboto Bold" panose="02000000000000000000"/>
              <a:ea typeface="Roboto Bold" panose="02000000000000000000"/>
              <a:cs typeface="Roboto Bold" panose="02000000000000000000"/>
              <a:sym typeface="Roboto Bold" panose="0200000000000000000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418" y="2580917"/>
            <a:ext cx="3677163" cy="512516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9739" y="2282793"/>
            <a:ext cx="3677164" cy="56663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8577" y="2434281"/>
            <a:ext cx="3953427" cy="536332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2325864" y="2759700"/>
            <a:ext cx="5157357" cy="7527300"/>
            <a:chOff x="0" y="0"/>
            <a:chExt cx="6876477" cy="1003640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27175" r="27175"/>
            <a:stretch>
              <a:fillRect/>
            </a:stretch>
          </p:blipFill>
          <p:spPr>
            <a:xfrm>
              <a:off x="0" y="0"/>
              <a:ext cx="6876477" cy="10036400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7727597" y="2759700"/>
            <a:ext cx="5157357" cy="7527300"/>
            <a:chOff x="0" y="0"/>
            <a:chExt cx="6876477" cy="100364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l="4323" r="4323"/>
            <a:stretch>
              <a:fillRect/>
            </a:stretch>
          </p:blipFill>
          <p:spPr>
            <a:xfrm>
              <a:off x="0" y="0"/>
              <a:ext cx="6876477" cy="100364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3130643" y="2759700"/>
            <a:ext cx="5157357" cy="7527300"/>
            <a:chOff x="0" y="0"/>
            <a:chExt cx="6876477" cy="100364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/>
            <a:srcRect l="2087" r="2087"/>
            <a:stretch>
              <a:fillRect/>
            </a:stretch>
          </p:blipFill>
          <p:spPr>
            <a:xfrm>
              <a:off x="0" y="0"/>
              <a:ext cx="6876477" cy="10036400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2325864" y="1183162"/>
            <a:ext cx="8414272" cy="1026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35"/>
              </a:lnSpc>
            </a:pPr>
            <a:r>
              <a:rPr lang="en-US" sz="5995">
                <a:solidFill>
                  <a:srgbClr val="C85D43"/>
                </a:solidFill>
                <a:latin typeface="Kaftus"/>
                <a:ea typeface="Kaftus"/>
                <a:cs typeface="Kaftus"/>
                <a:sym typeface="Kaftus"/>
              </a:rPr>
              <a:t>Our Cafe</a:t>
            </a:r>
            <a:endParaRPr lang="en-US" sz="5995">
              <a:solidFill>
                <a:srgbClr val="C85D4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 rot="1546678">
            <a:off x="-1202246" y="2009086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4" y="0"/>
                </a:lnTo>
                <a:lnTo>
                  <a:pt x="4367944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4936864" y="1303713"/>
            <a:ext cx="8414272" cy="91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5"/>
              </a:lnSpc>
            </a:pPr>
            <a:r>
              <a:rPr lang="en-US" sz="5995" dirty="0">
                <a:solidFill>
                  <a:srgbClr val="C85D43"/>
                </a:solidFill>
                <a:latin typeface="Kaftus"/>
                <a:ea typeface="Kaftus"/>
                <a:cs typeface="Kaftus"/>
                <a:sym typeface="Kaftus"/>
              </a:rPr>
              <a:t>Demo Video</a:t>
            </a:r>
            <a:endParaRPr lang="en-US" sz="5995" dirty="0">
              <a:solidFill>
                <a:srgbClr val="C85D4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695030" y="6953785"/>
            <a:ext cx="2999580" cy="39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2405">
                <a:solidFill>
                  <a:srgbClr val="F8EFDE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Kimmy</a:t>
            </a:r>
            <a:endParaRPr lang="en-US" sz="2405">
              <a:solidFill>
                <a:srgbClr val="F8EFDE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6" name="Freeform 26"/>
          <p:cNvSpPr/>
          <p:nvPr/>
        </p:nvSpPr>
        <p:spPr>
          <a:xfrm rot="-949088">
            <a:off x="15052062" y="710740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4" y="0"/>
                </a:lnTo>
                <a:lnTo>
                  <a:pt x="4367944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Freeform 27"/>
          <p:cNvSpPr/>
          <p:nvPr/>
        </p:nvSpPr>
        <p:spPr>
          <a:xfrm rot="533498">
            <a:off x="9710698" y="9273058"/>
            <a:ext cx="4367944" cy="2509582"/>
          </a:xfrm>
          <a:custGeom>
            <a:avLst/>
            <a:gdLst/>
            <a:ahLst/>
            <a:cxnLst/>
            <a:rect l="l" t="t" r="r" b="b"/>
            <a:pathLst>
              <a:path w="4367944" h="2509582">
                <a:moveTo>
                  <a:pt x="0" y="0"/>
                </a:moveTo>
                <a:lnTo>
                  <a:pt x="4367945" y="0"/>
                </a:lnTo>
                <a:lnTo>
                  <a:pt x="4367945" y="2509583"/>
                </a:lnTo>
                <a:lnTo>
                  <a:pt x="0" y="2509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6746875" y="2746375"/>
          <a:ext cx="5162550" cy="516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" showAsIcon="1" r:id="rId4" imgW="971550" imgH="971550" progId="Package">
                  <p:embed/>
                </p:oleObj>
              </mc:Choice>
              <mc:Fallback>
                <p:oleObj name="" showAsIcon="1" r:id="rId4" imgW="971550" imgH="971550" progId="Package">
                  <p:embed/>
                  <p:pic>
                    <p:nvPicPr>
                      <p:cNvPr id="0" name="Picture 102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746875" y="2746375"/>
                        <a:ext cx="5162550" cy="516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59" b="-9259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7985140" y="5563323"/>
            <a:ext cx="12237323" cy="8229600"/>
          </a:xfrm>
          <a:custGeom>
            <a:avLst/>
            <a:gdLst/>
            <a:ahLst/>
            <a:cxnLst/>
            <a:rect l="l" t="t" r="r" b="b"/>
            <a:pathLst>
              <a:path w="12237323" h="8229600">
                <a:moveTo>
                  <a:pt x="0" y="0"/>
                </a:moveTo>
                <a:lnTo>
                  <a:pt x="12237323" y="0"/>
                </a:lnTo>
                <a:lnTo>
                  <a:pt x="1223732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810607" y="1679842"/>
            <a:ext cx="5713987" cy="3414107"/>
          </a:xfrm>
          <a:custGeom>
            <a:avLst/>
            <a:gdLst/>
            <a:ahLst/>
            <a:cxnLst/>
            <a:rect l="l" t="t" r="r" b="b"/>
            <a:pathLst>
              <a:path w="5713987" h="3414107">
                <a:moveTo>
                  <a:pt x="0" y="0"/>
                </a:moveTo>
                <a:lnTo>
                  <a:pt x="5713987" y="0"/>
                </a:lnTo>
                <a:lnTo>
                  <a:pt x="5713987" y="3414107"/>
                </a:lnTo>
                <a:lnTo>
                  <a:pt x="0" y="34141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665438" y="1356128"/>
            <a:ext cx="3898632" cy="3435669"/>
          </a:xfrm>
          <a:custGeom>
            <a:avLst/>
            <a:gdLst/>
            <a:ahLst/>
            <a:cxnLst/>
            <a:rect l="l" t="t" r="r" b="b"/>
            <a:pathLst>
              <a:path w="3898632" h="3435669">
                <a:moveTo>
                  <a:pt x="0" y="0"/>
                </a:moveTo>
                <a:lnTo>
                  <a:pt x="3898632" y="0"/>
                </a:lnTo>
                <a:lnTo>
                  <a:pt x="3898632" y="3435670"/>
                </a:lnTo>
                <a:lnTo>
                  <a:pt x="0" y="34356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806531" y="1286123"/>
            <a:ext cx="6705488" cy="1823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135"/>
              </a:lnSpc>
            </a:pPr>
            <a:r>
              <a:rPr lang="en-US" sz="5995" dirty="0">
                <a:solidFill>
                  <a:srgbClr val="C85D43"/>
                </a:solidFill>
                <a:latin typeface="Kaftus"/>
                <a:ea typeface="Kaftus"/>
                <a:cs typeface="Kaftus"/>
                <a:sym typeface="Kaftus"/>
              </a:rPr>
              <a:t>GitHub Repository</a:t>
            </a:r>
            <a:endParaRPr lang="en-US" sz="5995" dirty="0">
              <a:solidFill>
                <a:srgbClr val="C85D43"/>
              </a:solidFill>
              <a:latin typeface="Kaftus"/>
              <a:ea typeface="Kaftus"/>
              <a:cs typeface="Kaftus"/>
              <a:sym typeface="Kaftu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90599" y="4425425"/>
            <a:ext cx="8674839" cy="8560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  <a:hlinkClick r:id="rId5"/>
              </a:rPr>
              <a:t>https://github.com/Iqra039/Cafe-Management-System</a:t>
            </a:r>
            <a:endParaRPr lang="en-US" sz="2500" b="1" dirty="0">
              <a:solidFill>
                <a:schemeClr val="accent2">
                  <a:lumMod val="75000"/>
                </a:schemeClr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l">
              <a:lnSpc>
                <a:spcPts val="2240"/>
              </a:lnSpc>
            </a:pPr>
            <a:endParaRPr lang="en-US" sz="2500" b="1" dirty="0">
              <a:solidFill>
                <a:schemeClr val="accent2">
                  <a:lumMod val="75000"/>
                </a:schemeClr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algn="l">
              <a:lnSpc>
                <a:spcPts val="2240"/>
              </a:lnSpc>
            </a:pPr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  <a:hlinkClick r:id="rId6"/>
              </a:rPr>
              <a:t>https://github.com/scriptveil/Cafe-Management-System.git</a:t>
            </a:r>
            <a:endParaRPr lang="en-US" sz="2500" b="1" dirty="0">
              <a:solidFill>
                <a:schemeClr val="accent2">
                  <a:lumMod val="75000"/>
                </a:schemeClr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1179</Words>
  <Application>WPS Presentation</Application>
  <PresentationFormat>Custom</PresentationFormat>
  <Paragraphs>95</Paragraphs>
  <Slides>10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SimSun</vt:lpstr>
      <vt:lpstr>Wingdings</vt:lpstr>
      <vt:lpstr>Kaftus</vt:lpstr>
      <vt:lpstr>Roboto Bold</vt:lpstr>
      <vt:lpstr>Roboto</vt:lpstr>
      <vt:lpstr>Ruda</vt:lpstr>
      <vt:lpstr>Arial</vt:lpstr>
      <vt:lpstr>Roboto Bold</vt:lpstr>
      <vt:lpstr>Calibri</vt:lpstr>
      <vt:lpstr>Microsoft YaHei</vt:lpstr>
      <vt:lpstr>Arial Unicode MS</vt:lpstr>
      <vt:lpstr>Aptos</vt:lpstr>
      <vt:lpstr>Segoe UI</vt:lpstr>
      <vt:lpstr>Office Theme</vt:lpstr>
      <vt:lpstr>Package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and Navy Blue Simple Illustrative Coffee Product Presentation</dc:title>
  <dc:creator>Iqra</dc:creator>
  <cp:lastModifiedBy>Meerab</cp:lastModifiedBy>
  <cp:revision>5</cp:revision>
  <dcterms:created xsi:type="dcterms:W3CDTF">2006-08-16T00:00:00Z</dcterms:created>
  <dcterms:modified xsi:type="dcterms:W3CDTF">2025-12-19T03:21:29Z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C5587113AAC048628130F42A5C9E613B_12</vt:lpwstr>
  </property>
  <property fmtid="{D5CDD505-2E9C-101B-9397-08002B2CF9AE}" pid="3" name="KSOProductBuildVer">
    <vt:lpwstr>1033-12.2.0.23155</vt:lpwstr>
  </property>
</Properties>
</file>

<file path=docProps/thumbnail.jpeg>
</file>